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5" r:id="rId2"/>
    <p:sldId id="341" r:id="rId3"/>
    <p:sldId id="344" r:id="rId4"/>
    <p:sldId id="331" r:id="rId5"/>
    <p:sldId id="343" r:id="rId6"/>
    <p:sldId id="286" r:id="rId7"/>
    <p:sldId id="360" r:id="rId8"/>
    <p:sldId id="356" r:id="rId9"/>
    <p:sldId id="320" r:id="rId10"/>
    <p:sldId id="287" r:id="rId11"/>
    <p:sldId id="361" r:id="rId12"/>
    <p:sldId id="289" r:id="rId13"/>
    <p:sldId id="338" r:id="rId14"/>
    <p:sldId id="293" r:id="rId15"/>
    <p:sldId id="290" r:id="rId16"/>
    <p:sldId id="325" r:id="rId17"/>
    <p:sldId id="292" r:id="rId18"/>
    <p:sldId id="294" r:id="rId19"/>
    <p:sldId id="291" r:id="rId20"/>
    <p:sldId id="326" r:id="rId21"/>
    <p:sldId id="362" r:id="rId22"/>
    <p:sldId id="345" r:id="rId23"/>
    <p:sldId id="342" r:id="rId24"/>
    <p:sldId id="332" r:id="rId25"/>
    <p:sldId id="357" r:id="rId26"/>
    <p:sldId id="350" r:id="rId27"/>
    <p:sldId id="351" r:id="rId28"/>
    <p:sldId id="349" r:id="rId29"/>
    <p:sldId id="354" r:id="rId30"/>
    <p:sldId id="353" r:id="rId31"/>
    <p:sldId id="358" r:id="rId32"/>
    <p:sldId id="359" r:id="rId33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5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1A071-2A74-455A-A49A-8BB21E4AC2F6}" type="datetimeFigureOut">
              <a:rPr lang="sr-Latn-CS" smtClean="0"/>
              <a:pPr/>
              <a:t>8.1.2019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D72BF-B849-4E00-8E72-529104776363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ransportation_in_the_United_States#cite_note-bts1-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orldportsource.com/ports/USA.ph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Port_of_Long_Beach" TargetMode="External"/><Relationship Id="rId13" Type="http://schemas.openxmlformats.org/officeDocument/2006/relationships/hyperlink" Target="https://en.wikipedia.org/wiki/Louisiana" TargetMode="External"/><Relationship Id="rId3" Type="http://schemas.openxmlformats.org/officeDocument/2006/relationships/hyperlink" Target="https://en.wikipedia.org/wiki/Port_of_Houston" TargetMode="External"/><Relationship Id="rId7" Type="http://schemas.openxmlformats.org/officeDocument/2006/relationships/hyperlink" Target="https://en.wikipedia.org/wiki/Port_of_Beaumont" TargetMode="External"/><Relationship Id="rId12" Type="http://schemas.openxmlformats.org/officeDocument/2006/relationships/hyperlink" Target="https://en.wikipedia.org/wiki/Port_of_New_Orleans" TargetMode="External"/><Relationship Id="rId2" Type="http://schemas.openxmlformats.org/officeDocument/2006/relationships/hyperlink" Target="https://en.wikipedia.org/wiki/Port_of_South_Louisiana" TargetMode="External"/><Relationship Id="rId16" Type="http://schemas.openxmlformats.org/officeDocument/2006/relationships/hyperlink" Target="https://en.wikipedia.org/wiki/Port_of_Los_Angel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Port_Newark" TargetMode="External"/><Relationship Id="rId11" Type="http://schemas.openxmlformats.org/officeDocument/2006/relationships/hyperlink" Target="https://en.wikipedia.org/wiki/Virginia" TargetMode="External"/><Relationship Id="rId5" Type="http://schemas.openxmlformats.org/officeDocument/2006/relationships/hyperlink" Target="https://en.wikipedia.org/wiki/Port_of_New_York_and_New_Jersey" TargetMode="External"/><Relationship Id="rId15" Type="http://schemas.openxmlformats.org/officeDocument/2006/relationships/hyperlink" Target="https://en.wikipedia.org/wiki/Port_of_Greater_Baton_Rouge" TargetMode="External"/><Relationship Id="rId10" Type="http://schemas.openxmlformats.org/officeDocument/2006/relationships/hyperlink" Target="https://en.wikipedia.org/wiki/Virginia_Port_Authority" TargetMode="External"/><Relationship Id="rId4" Type="http://schemas.openxmlformats.org/officeDocument/2006/relationships/hyperlink" Target="https://en.wikipedia.org/wiki/Texas" TargetMode="External"/><Relationship Id="rId9" Type="http://schemas.openxmlformats.org/officeDocument/2006/relationships/hyperlink" Target="https://en.wikipedia.org/wiki/California" TargetMode="External"/><Relationship Id="rId14" Type="http://schemas.openxmlformats.org/officeDocument/2006/relationships/hyperlink" Target="https://en.wikipedia.org/wiki/Port_of_Corpus_Christi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Transportation_in_the_United_States#cite_note-bts1-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://www.fhwa.dot.gov/policy/2013cpr/images/05xtm518r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062956"/>
            <a:ext cx="28575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ica 3"/>
          <p:cNvGraphicFramePr>
            <a:graphicFrameLocks noGrp="1"/>
          </p:cNvGraphicFramePr>
          <p:nvPr>
            <p:extLst/>
          </p:nvPr>
        </p:nvGraphicFramePr>
        <p:xfrm>
          <a:off x="1619671" y="980731"/>
          <a:ext cx="6525456" cy="5877270"/>
        </p:xfrm>
        <a:graphic>
          <a:graphicData uri="http://schemas.openxmlformats.org/drawingml/2006/table">
            <a:tbl>
              <a:tblPr/>
              <a:tblGrid>
                <a:gridCol w="2175152"/>
                <a:gridCol w="2175152"/>
                <a:gridCol w="2175152"/>
              </a:tblGrid>
              <a:tr h="602691"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Vrsta putničkog prijevoza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Putničke milje </a:t>
                      </a:r>
                      <a:r>
                        <a:rPr lang="hr-HR" sz="1600" dirty="0">
                          <a:effectLst/>
                        </a:rPr>
                        <a:t/>
                      </a:r>
                      <a:br>
                        <a:rPr lang="hr-HR" sz="1600" dirty="0">
                          <a:effectLst/>
                        </a:rPr>
                      </a:br>
                      <a:r>
                        <a:rPr lang="hr-HR" sz="1600" dirty="0">
                          <a:effectLst/>
                        </a:rPr>
                        <a:t>(</a:t>
                      </a:r>
                      <a:r>
                        <a:rPr lang="hr-HR" sz="1600" dirty="0" err="1" smtClean="0">
                          <a:effectLst/>
                        </a:rPr>
                        <a:t>mln</a:t>
                      </a:r>
                      <a:r>
                        <a:rPr lang="hr-HR" sz="1600" dirty="0" smtClean="0">
                          <a:effectLst/>
                        </a:rPr>
                        <a:t>)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Postotak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Cestovni – ukupno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4,273,876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86.93%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Osobni automobili, motori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3,692,760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75.11%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Kamioni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268,318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5.46%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Autobusi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312,797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6.36%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Zračni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580,501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11.81%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Željeznički - ukupno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37,757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0.77%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075365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Tranzit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19,832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0.40%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Prigradski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11,121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0.23%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Međugradski/</a:t>
                      </a:r>
                      <a:r>
                        <a:rPr lang="hr-HR" sz="1600" dirty="0" err="1" smtClean="0">
                          <a:effectLst/>
                        </a:rPr>
                        <a:t>Amtrak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6,804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0.14%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Sve druge vrste </a:t>
                      </a:r>
                      <a:r>
                        <a:rPr lang="en-US" sz="1600" b="1" dirty="0" smtClean="0">
                          <a:effectLst/>
                        </a:rPr>
                        <a:t>(</a:t>
                      </a:r>
                      <a:r>
                        <a:rPr lang="hr-HR" sz="1600" b="1" dirty="0" smtClean="0">
                          <a:effectLst/>
                        </a:rPr>
                        <a:t>n. p. trajektni</a:t>
                      </a:r>
                      <a:r>
                        <a:rPr lang="hr-HR" sz="1600" b="1" baseline="0" dirty="0" smtClean="0">
                          <a:effectLst/>
                        </a:rPr>
                        <a:t> prijevoz</a:t>
                      </a:r>
                      <a:r>
                        <a:rPr lang="en-US" sz="1600" b="1" dirty="0" smtClean="0">
                          <a:effectLst/>
                        </a:rPr>
                        <a:t>)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4,156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0.08%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89059">
                <a:tc gridSpan="3"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Izvor</a:t>
                      </a:r>
                      <a:r>
                        <a:rPr lang="en-US" sz="1600" dirty="0" smtClean="0">
                          <a:effectLst/>
                        </a:rPr>
                        <a:t>: </a:t>
                      </a:r>
                      <a:r>
                        <a:rPr lang="en-US" sz="1600" dirty="0">
                          <a:effectLst/>
                        </a:rPr>
                        <a:t>2012 estimates by the Bureau of Transportation Statistics</a:t>
                      </a:r>
                      <a:r>
                        <a:rPr lang="en-US" sz="1600" b="0" i="0" u="none" strike="noStrike" baseline="30000" dirty="0">
                          <a:solidFill>
                            <a:srgbClr val="0B0080"/>
                          </a:solidFill>
                          <a:effectLst/>
                          <a:hlinkClick r:id="rId3"/>
                        </a:rPr>
                        <a:t>[1]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194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538" y="1600200"/>
            <a:ext cx="4608923" cy="4525963"/>
          </a:xfrm>
        </p:spPr>
      </p:pic>
    </p:spTree>
    <p:extLst>
      <p:ext uri="{BB962C8B-B14F-4D97-AF65-F5344CB8AC3E}">
        <p14:creationId xmlns:p14="http://schemas.microsoft.com/office/powerpoint/2010/main" val="29332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/>
          </p:nvPr>
        </p:nvGraphicFramePr>
        <p:xfrm>
          <a:off x="2339751" y="1600200"/>
          <a:ext cx="540060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838020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Težina 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66%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10% 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0,03%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0,5%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50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2758281"/>
            <a:ext cx="3409950" cy="2209800"/>
          </a:xfrm>
        </p:spPr>
      </p:pic>
    </p:spTree>
    <p:extLst>
      <p:ext uri="{BB962C8B-B14F-4D97-AF65-F5344CB8AC3E}">
        <p14:creationId xmlns:p14="http://schemas.microsoft.com/office/powerpoint/2010/main" val="227638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92738"/>
            <a:ext cx="8229600" cy="434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434431"/>
            <a:ext cx="5715000" cy="2857500"/>
          </a:xfrm>
        </p:spPr>
      </p:pic>
    </p:spTree>
    <p:extLst>
      <p:ext uri="{BB962C8B-B14F-4D97-AF65-F5344CB8AC3E}">
        <p14:creationId xmlns:p14="http://schemas.microsoft.com/office/powerpoint/2010/main" val="376603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26798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Mississippi - Minneapolis, Missouri - </a:t>
            </a:r>
            <a:r>
              <a:rPr lang="hr-HR" sz="2400" dirty="0" err="1" smtClean="0"/>
              <a:t>Sioux</a:t>
            </a:r>
            <a:r>
              <a:rPr lang="hr-HR" sz="2400" dirty="0" smtClean="0"/>
              <a:t> City, </a:t>
            </a:r>
            <a:r>
              <a:rPr lang="hr-HR" sz="2400" dirty="0" err="1" smtClean="0"/>
              <a:t>Arkanzas</a:t>
            </a:r>
            <a:r>
              <a:rPr lang="hr-HR" sz="2400" dirty="0" smtClean="0"/>
              <a:t> – </a:t>
            </a:r>
            <a:r>
              <a:rPr lang="hr-HR" sz="2400" dirty="0" err="1" smtClean="0"/>
              <a:t>Tulsa</a:t>
            </a:r>
            <a:r>
              <a:rPr lang="hr-HR" sz="2400" dirty="0" smtClean="0"/>
              <a:t>, Ohio – </a:t>
            </a:r>
            <a:r>
              <a:rPr lang="hr-HR" sz="2400" dirty="0" err="1" smtClean="0"/>
              <a:t>Pittsburgh</a:t>
            </a:r>
            <a:r>
              <a:rPr lang="hr-HR" sz="2400" dirty="0" smtClean="0"/>
              <a:t>, </a:t>
            </a:r>
            <a:r>
              <a:rPr lang="hr-HR" sz="2400" dirty="0" err="1" smtClean="0"/>
              <a:t>Tennessee</a:t>
            </a:r>
            <a:r>
              <a:rPr lang="hr-HR" sz="2400" dirty="0" smtClean="0"/>
              <a:t> - </a:t>
            </a:r>
            <a:r>
              <a:rPr lang="hr-HR" sz="2400" dirty="0" err="1" smtClean="0"/>
              <a:t>Knoxville</a:t>
            </a:r>
            <a:endParaRPr lang="hr-HR" sz="2400" dirty="0"/>
          </a:p>
        </p:txBody>
      </p:sp>
      <p:pic>
        <p:nvPicPr>
          <p:cNvPr id="23554" name="Picture 2" descr="https://upload.wikimedia.org/wikipedia/commons/c/cf/Mississippi_River_Watershed_Ma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53" y="1600200"/>
            <a:ext cx="732949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6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err="1" smtClean="0"/>
              <a:t>TenTom</a:t>
            </a:r>
            <a:r>
              <a:rPr lang="hr-HR" dirty="0" smtClean="0"/>
              <a:t> – 10 </a:t>
            </a:r>
            <a:r>
              <a:rPr lang="hr-HR" dirty="0" err="1" smtClean="0"/>
              <a:t>prevodnica</a:t>
            </a:r>
            <a:r>
              <a:rPr lang="hr-HR" dirty="0"/>
              <a:t> </a:t>
            </a:r>
            <a:r>
              <a:rPr lang="hr-HR" dirty="0" smtClean="0"/>
              <a:t>na 104 m, dužina 377 km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911" y="1600200"/>
            <a:ext cx="3536178" cy="4525963"/>
          </a:xfrm>
        </p:spPr>
      </p:pic>
    </p:spTree>
    <p:extLst>
      <p:ext uri="{BB962C8B-B14F-4D97-AF65-F5344CB8AC3E}">
        <p14:creationId xmlns:p14="http://schemas.microsoft.com/office/powerpoint/2010/main" val="50269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191544"/>
            <a:ext cx="5715000" cy="3343275"/>
          </a:xfrm>
        </p:spPr>
      </p:pic>
    </p:spTree>
    <p:extLst>
      <p:ext uri="{BB962C8B-B14F-4D97-AF65-F5344CB8AC3E}">
        <p14:creationId xmlns:p14="http://schemas.microsoft.com/office/powerpoint/2010/main" val="151876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520156"/>
            <a:ext cx="4286250" cy="2686050"/>
          </a:xfrm>
        </p:spPr>
      </p:pic>
    </p:spTree>
    <p:extLst>
      <p:ext uri="{BB962C8B-B14F-4D97-AF65-F5344CB8AC3E}">
        <p14:creationId xmlns:p14="http://schemas.microsoft.com/office/powerpoint/2010/main" val="89038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/>
          </p:nvPr>
        </p:nvGraphicFramePr>
        <p:xfrm>
          <a:off x="2339751" y="1600200"/>
          <a:ext cx="540060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838020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Težina 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66%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10% 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0,03%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0,5%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495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dirty="0" err="1" smtClean="0"/>
              <a:t>Soo</a:t>
            </a:r>
            <a:r>
              <a:rPr lang="hr-HR" dirty="0" smtClean="0"/>
              <a:t> (1855), </a:t>
            </a:r>
            <a:r>
              <a:rPr lang="hr-HR" dirty="0" err="1" smtClean="0"/>
              <a:t>Welland</a:t>
            </a:r>
            <a:r>
              <a:rPr lang="hr-HR" dirty="0" smtClean="0"/>
              <a:t> (1933), Plovni put St. Lawrence (1959)</a:t>
            </a:r>
            <a:endParaRPr lang="hr-HR" dirty="0"/>
          </a:p>
        </p:txBody>
      </p:sp>
      <p:pic>
        <p:nvPicPr>
          <p:cNvPr id="26626" name="Picture 2" descr="http://www.riverlorian.com/GL-Great%20Lakes%20Canals%2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501" y="1600200"/>
            <a:ext cx="666899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52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520156"/>
            <a:ext cx="4286250" cy="2686050"/>
          </a:xfrm>
        </p:spPr>
      </p:pic>
    </p:spTree>
    <p:extLst>
      <p:ext uri="{BB962C8B-B14F-4D97-AF65-F5344CB8AC3E}">
        <p14:creationId xmlns:p14="http://schemas.microsoft.com/office/powerpoint/2010/main" val="40454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www.worldportsource.com/ports/USA.php</a:t>
            </a:r>
            <a:endParaRPr lang="hr-HR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68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promet u lukama (2013.)</a:t>
            </a:r>
            <a:endParaRPr lang="en-GB" dirty="0"/>
          </a:p>
        </p:txBody>
      </p:sp>
      <p:pic>
        <p:nvPicPr>
          <p:cNvPr id="1026" name="Picture 2" descr="https://upload.wikimedia.org/wikipedia/commons/a/a5/Ports_ranked_by_tonnage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812" y="1600200"/>
            <a:ext cx="689037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63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 smtClean="0"/>
              <a:t>Teretni promet u lukama SAD-a (u tonama) </a:t>
            </a:r>
            <a:endParaRPr lang="hr-HR" sz="28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0019890"/>
              </p:ext>
            </p:extLst>
          </p:nvPr>
        </p:nvGraphicFramePr>
        <p:xfrm>
          <a:off x="1547664" y="1556792"/>
          <a:ext cx="3744416" cy="4827047"/>
        </p:xfrm>
        <a:graphic>
          <a:graphicData uri="http://schemas.openxmlformats.org/drawingml/2006/table">
            <a:tbl>
              <a:tblPr/>
              <a:tblGrid>
                <a:gridCol w="1061024"/>
                <a:gridCol w="1099216"/>
                <a:gridCol w="1584176"/>
              </a:tblGrid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1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u="none" strike="noStrike" dirty="0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Port </a:t>
                      </a:r>
                      <a:r>
                        <a:rPr lang="hr-HR" sz="1100" u="none" strike="noStrike" dirty="0" err="1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of</a:t>
                      </a:r>
                      <a:r>
                        <a:rPr lang="hr-HR" sz="1100" u="none" strike="noStrike" dirty="0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 </a:t>
                      </a:r>
                      <a:r>
                        <a:rPr lang="hr-HR" sz="1100" u="none" strike="noStrike" dirty="0" err="1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South</a:t>
                      </a:r>
                      <a:r>
                        <a:rPr lang="hr-HR" sz="1100" u="none" strike="noStrike" dirty="0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 </a:t>
                      </a:r>
                      <a:r>
                        <a:rPr lang="hr-HR" sz="1100" u="none" strike="noStrike" dirty="0" err="1">
                          <a:solidFill>
                            <a:srgbClr val="0B0080"/>
                          </a:solidFill>
                          <a:effectLst/>
                          <a:hlinkClick r:id="rId2" tooltip="Port of South Louisiana"/>
                        </a:rPr>
                        <a:t>Louisiana</a:t>
                      </a:r>
                      <a:endParaRPr lang="hr-HR" sz="1100" dirty="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>
                          <a:effectLst/>
                        </a:rPr>
                        <a:t>238,585,604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2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u="sng">
                          <a:solidFill>
                            <a:srgbClr val="0B0080"/>
                          </a:solidFill>
                          <a:effectLst/>
                          <a:hlinkClick r:id="rId3" tooltip="Port of Houston"/>
                        </a:rPr>
                        <a:t>Port of Houston</a:t>
                      </a:r>
                      <a:r>
                        <a:rPr lang="hr-HR" sz="1100">
                          <a:effectLst/>
                        </a:rPr>
                        <a:t>, </a:t>
                      </a:r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4" tooltip="Texas"/>
                        </a:rPr>
                        <a:t>Texas</a:t>
                      </a:r>
                      <a:endParaRPr lang="hr-HR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229,246,833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677113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3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5" tooltip="Port of New York and New Jersey"/>
                        </a:rPr>
                        <a:t>Port of New York and New Jersey</a:t>
                      </a:r>
                      <a:r>
                        <a:rPr lang="en-US" sz="1100">
                          <a:effectLst/>
                        </a:rPr>
                        <a:t/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6" tooltip="Port Newark"/>
                        </a:rPr>
                        <a:t>Port Newark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123,322,644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7" tooltip="Port of Beaumont"/>
                        </a:rPr>
                        <a:t>Port of Beaumont</a:t>
                      </a:r>
                      <a:r>
                        <a:rPr lang="hr-HR" sz="1100">
                          <a:effectLst/>
                        </a:rPr>
                        <a:t>, </a:t>
                      </a:r>
                      <a:r>
                        <a:rPr lang="hr-HR" sz="1100" u="none" strike="noStrike">
                          <a:solidFill>
                            <a:srgbClr val="0B0080"/>
                          </a:solidFill>
                          <a:effectLst/>
                          <a:hlinkClick r:id="rId4" tooltip="Texas"/>
                        </a:rPr>
                        <a:t>Texas</a:t>
                      </a:r>
                      <a:endParaRPr lang="hr-HR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94,403,631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5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8" tooltip="Port of Long Beach"/>
                        </a:rPr>
                        <a:t>Port of Long Beach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9" tooltip="California"/>
                        </a:rPr>
                        <a:t>California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84,492,739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6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0" tooltip="Virginia Port Authority"/>
                        </a:rPr>
                        <a:t>Port of Hampton Roads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1" tooltip="Virginia"/>
                        </a:rPr>
                        <a:t>Virginia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78,664,496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7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2" tooltip="Port of New Orleans"/>
                        </a:rPr>
                        <a:t>Port of New Orleans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3" tooltip="Louisiana"/>
                        </a:rPr>
                        <a:t>Louisiana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77,159,081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63288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8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4" tooltip="Port of Corpus Christi"/>
                        </a:rPr>
                        <a:t>Port of Corpus Christi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4" tooltip="Texas"/>
                        </a:rPr>
                        <a:t>Texas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76,157,693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70200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9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5" tooltip="Port of Greater Baton Rouge"/>
                        </a:rPr>
                        <a:t>Port of Greater Baton Rouge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3" tooltip="Louisiana"/>
                        </a:rPr>
                        <a:t>Louisiana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63,875,439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56375">
                <a:tc>
                  <a:txBody>
                    <a:bodyPr/>
                    <a:lstStyle/>
                    <a:p>
                      <a:pPr algn="ctr"/>
                      <a:r>
                        <a:rPr lang="hr-HR" sz="700">
                          <a:effectLst/>
                        </a:rPr>
                        <a:t>10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16" tooltip="Port of Los Angeles"/>
                        </a:rPr>
                        <a:t>Port of Los Angeles</a:t>
                      </a:r>
                      <a:r>
                        <a:rPr lang="en-US" sz="1100">
                          <a:effectLst/>
                        </a:rPr>
                        <a:t>, </a:t>
                      </a:r>
                      <a:r>
                        <a:rPr lang="en-US" sz="1100" u="none" strike="noStrike">
                          <a:solidFill>
                            <a:srgbClr val="0B0080"/>
                          </a:solidFill>
                          <a:effectLst/>
                          <a:hlinkClick r:id="rId9" tooltip="California"/>
                        </a:rPr>
                        <a:t>California</a:t>
                      </a:r>
                      <a:endParaRPr lang="en-US" sz="1100">
                        <a:effectLst/>
                      </a:endParaRP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1100" dirty="0">
                          <a:effectLst/>
                        </a:rPr>
                        <a:t>57,928,594</a:t>
                      </a:r>
                    </a:p>
                  </a:txBody>
                  <a:tcPr marL="35638" marR="35638" marT="17819" marB="17819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6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/>
          </p:nvPr>
        </p:nvGraphicFramePr>
        <p:xfrm>
          <a:off x="2339751" y="1600200"/>
          <a:ext cx="540060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838020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Težina 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66%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10% 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0,03%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0,5%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59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Cjevovodi</a:t>
            </a:r>
            <a:endParaRPr lang="en-GB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https://www.youtube.com/watch?v=MEIerHQ9IAw</a:t>
            </a:r>
          </a:p>
        </p:txBody>
      </p:sp>
    </p:spTree>
    <p:extLst>
      <p:ext uri="{BB962C8B-B14F-4D97-AF65-F5344CB8AC3E}">
        <p14:creationId xmlns:p14="http://schemas.microsoft.com/office/powerpoint/2010/main" val="33729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780928"/>
            <a:ext cx="4078610" cy="3883546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8741" y="1268760"/>
            <a:ext cx="5285259" cy="35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5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Rezervirano mjesto sadržaja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13" y="404664"/>
            <a:ext cx="8718351" cy="586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6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476672"/>
            <a:ext cx="8487574" cy="564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06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Najprometnije zračne luke svijete</a:t>
            </a:r>
            <a:endParaRPr lang="en-GB" sz="24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1. Hartsfield-Jackson </a:t>
            </a:r>
            <a:r>
              <a:rPr lang="en-GB" sz="1800" dirty="0">
                <a:solidFill>
                  <a:srgbClr val="FF0000"/>
                </a:solidFill>
              </a:rPr>
              <a:t>Atlanta </a:t>
            </a:r>
            <a:r>
              <a:rPr lang="en-GB" sz="1800" dirty="0"/>
              <a:t>International Airport (ATL): 103,902,992 passengers in 2017</a:t>
            </a:r>
            <a:r>
              <a:rPr lang="en-GB" sz="1800" dirty="0" smtClean="0"/>
              <a:t>.</a:t>
            </a:r>
            <a:endParaRPr lang="hr-HR" sz="1800" dirty="0" smtClean="0"/>
          </a:p>
          <a:p>
            <a:r>
              <a:rPr lang="en-GB" sz="1800" dirty="0"/>
              <a:t>2. Beijing Capital International Airport (PEK): 95,786,442 passengers in 2017.</a:t>
            </a:r>
          </a:p>
          <a:p>
            <a:r>
              <a:rPr lang="en-GB" sz="1800" dirty="0"/>
              <a:t>3. Dubai International Airport (DXB): 88,242,099 passengers in 2017.</a:t>
            </a:r>
          </a:p>
          <a:p>
            <a:r>
              <a:rPr lang="en-GB" sz="1800" dirty="0"/>
              <a:t>4. Tokyo </a:t>
            </a:r>
            <a:r>
              <a:rPr lang="en-GB" sz="1800" dirty="0" err="1"/>
              <a:t>Haneda</a:t>
            </a:r>
            <a:r>
              <a:rPr lang="en-GB" sz="1800" dirty="0"/>
              <a:t> International Airport: 85,408,975 passengers in 2017.</a:t>
            </a:r>
          </a:p>
          <a:p>
            <a:r>
              <a:rPr lang="en-GB" sz="1800" dirty="0"/>
              <a:t>5. </a:t>
            </a:r>
            <a:r>
              <a:rPr lang="en-GB" sz="1800" dirty="0">
                <a:solidFill>
                  <a:srgbClr val="FF0000"/>
                </a:solidFill>
              </a:rPr>
              <a:t>Los Angeles </a:t>
            </a:r>
            <a:r>
              <a:rPr lang="en-GB" sz="1800" dirty="0"/>
              <a:t>International Airport (LAX): 84,557,968 passengers in 2017.</a:t>
            </a:r>
          </a:p>
          <a:p>
            <a:r>
              <a:rPr lang="en-GB" sz="1800" dirty="0"/>
              <a:t>6. </a:t>
            </a:r>
            <a:r>
              <a:rPr lang="en-GB" sz="1800" dirty="0">
                <a:solidFill>
                  <a:srgbClr val="FF0000"/>
                </a:solidFill>
              </a:rPr>
              <a:t>Chicago O'Hare </a:t>
            </a:r>
            <a:r>
              <a:rPr lang="en-GB" sz="1800" dirty="0"/>
              <a:t>International Airport (ORD): 79,828,183 passengers in 2017.</a:t>
            </a:r>
          </a:p>
          <a:p>
            <a:r>
              <a:rPr lang="en-GB" sz="1800" dirty="0"/>
              <a:t>7. London Heathrow Airport (LHR): 78,014,598 passengers in 2017.</a:t>
            </a:r>
          </a:p>
          <a:p>
            <a:r>
              <a:rPr lang="en-GB" sz="1800" dirty="0"/>
              <a:t>8. Hong Kong International Airport (HKG): 72,663,955 passengers in 2017.</a:t>
            </a:r>
          </a:p>
          <a:p>
            <a:r>
              <a:rPr lang="en-GB" sz="1800" dirty="0"/>
              <a:t>9. Shanghai </a:t>
            </a:r>
            <a:r>
              <a:rPr lang="en-GB" sz="1800" dirty="0" err="1"/>
              <a:t>Pudong</a:t>
            </a:r>
            <a:r>
              <a:rPr lang="en-GB" sz="1800" dirty="0"/>
              <a:t> International Airport (PVG): 70,001,237 passengers in 2017.</a:t>
            </a:r>
          </a:p>
          <a:p>
            <a:r>
              <a:rPr lang="fr-FR" sz="1800" dirty="0"/>
              <a:t>10. Paris Charles de Gaulle Airport (CDG): 69,471,442 passengers in 2017.</a:t>
            </a:r>
          </a:p>
          <a:p>
            <a:pPr marL="0" indent="0">
              <a:buNone/>
            </a:pPr>
            <a:endParaRPr lang="hr-HR" sz="1800" dirty="0" smtClean="0"/>
          </a:p>
          <a:p>
            <a:pPr marL="0" indent="0">
              <a:buNone/>
            </a:pPr>
            <a:r>
              <a:rPr lang="hr-HR" sz="1800" i="1" dirty="0" smtClean="0"/>
              <a:t>Izvor: </a:t>
            </a:r>
            <a:r>
              <a:rPr lang="hr-HR" sz="1800" i="1" dirty="0"/>
              <a:t>https://www.businessinsider.com/busiest-airports-in-the-world-2018-2018-4</a:t>
            </a:r>
            <a:endParaRPr lang="en-GB" sz="1800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707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0305" y="548680"/>
            <a:ext cx="8932785" cy="557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9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/>
          </p:nvPr>
        </p:nvGraphicFramePr>
        <p:xfrm>
          <a:off x="2339751" y="1600200"/>
          <a:ext cx="540060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838020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Težina 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66%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10% 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0,03%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0,5%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9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://www.fhwa.dot.gov/policy/2013cpr/images/05xtm518r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062956"/>
            <a:ext cx="28575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ica 3"/>
          <p:cNvGraphicFramePr>
            <a:graphicFrameLocks noGrp="1"/>
          </p:cNvGraphicFramePr>
          <p:nvPr>
            <p:extLst/>
          </p:nvPr>
        </p:nvGraphicFramePr>
        <p:xfrm>
          <a:off x="1619671" y="980731"/>
          <a:ext cx="6525456" cy="5877270"/>
        </p:xfrm>
        <a:graphic>
          <a:graphicData uri="http://schemas.openxmlformats.org/drawingml/2006/table">
            <a:tbl>
              <a:tblPr/>
              <a:tblGrid>
                <a:gridCol w="2175152"/>
                <a:gridCol w="2175152"/>
                <a:gridCol w="2175152"/>
              </a:tblGrid>
              <a:tr h="602691"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Vrsta putničkog prijevoza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Putničke milje </a:t>
                      </a:r>
                      <a:r>
                        <a:rPr lang="hr-HR" sz="1600" dirty="0">
                          <a:effectLst/>
                        </a:rPr>
                        <a:t/>
                      </a:r>
                      <a:br>
                        <a:rPr lang="hr-HR" sz="1600" dirty="0">
                          <a:effectLst/>
                        </a:rPr>
                      </a:br>
                      <a:r>
                        <a:rPr lang="hr-HR" sz="1600" dirty="0">
                          <a:effectLst/>
                        </a:rPr>
                        <a:t>(</a:t>
                      </a:r>
                      <a:r>
                        <a:rPr lang="hr-HR" sz="1600" dirty="0" err="1" smtClean="0">
                          <a:effectLst/>
                        </a:rPr>
                        <a:t>mln</a:t>
                      </a:r>
                      <a:r>
                        <a:rPr lang="hr-HR" sz="1600" dirty="0" smtClean="0">
                          <a:effectLst/>
                        </a:rPr>
                        <a:t>)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sz="1600" dirty="0" smtClean="0">
                          <a:effectLst/>
                        </a:rPr>
                        <a:t>Postotak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Cestovni – ukupno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4,273,876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86.93%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Osobni automobili, motori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3,692,760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75.11%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Kamioni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268,318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5.46%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Autobusi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312,797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6.36%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Zračni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580,501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11.81%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Željeznički - ukupno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37,757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>
                          <a:effectLst/>
                        </a:rPr>
                        <a:t>0.77%</a:t>
                      </a:r>
                      <a:endParaRPr lang="hr-HR" sz="160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1075365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Tranzit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19,832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0.40%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Prigradski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11,121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0.23%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343539">
                <a:tc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Međugradski/</a:t>
                      </a:r>
                      <a:r>
                        <a:rPr lang="hr-HR" sz="1600" dirty="0" err="1" smtClean="0">
                          <a:effectLst/>
                        </a:rPr>
                        <a:t>Amtrak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>
                          <a:effectLst/>
                        </a:rPr>
                        <a:t>6,804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0.14%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02691"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 smtClean="0">
                          <a:effectLst/>
                        </a:rPr>
                        <a:t>Sve druge vrste </a:t>
                      </a:r>
                      <a:r>
                        <a:rPr lang="en-US" sz="1600" b="1" dirty="0" smtClean="0">
                          <a:effectLst/>
                        </a:rPr>
                        <a:t>(</a:t>
                      </a:r>
                      <a:r>
                        <a:rPr lang="hr-HR" sz="1600" b="1" dirty="0" smtClean="0">
                          <a:effectLst/>
                        </a:rPr>
                        <a:t>n. p. trajektni</a:t>
                      </a:r>
                      <a:r>
                        <a:rPr lang="hr-HR" sz="1600" b="1" baseline="0" dirty="0" smtClean="0">
                          <a:effectLst/>
                        </a:rPr>
                        <a:t> prijevoz</a:t>
                      </a:r>
                      <a:r>
                        <a:rPr lang="en-US" sz="1600" b="1" dirty="0" smtClean="0">
                          <a:effectLst/>
                        </a:rPr>
                        <a:t>)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b="1" dirty="0">
                          <a:effectLst/>
                        </a:rPr>
                        <a:t>4,156</a:t>
                      </a:r>
                      <a:endParaRPr lang="hr-HR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hr-HR" sz="1600" dirty="0">
                          <a:effectLst/>
                        </a:rPr>
                        <a:t>0.08%</a:t>
                      </a: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589059">
                <a:tc gridSpan="3">
                  <a:txBody>
                    <a:bodyPr/>
                    <a:lstStyle/>
                    <a:p>
                      <a:pPr algn="r"/>
                      <a:r>
                        <a:rPr lang="hr-HR" sz="1600" dirty="0" smtClean="0">
                          <a:effectLst/>
                        </a:rPr>
                        <a:t>Izvor</a:t>
                      </a:r>
                      <a:r>
                        <a:rPr lang="en-US" sz="1600" dirty="0" smtClean="0">
                          <a:effectLst/>
                        </a:rPr>
                        <a:t>: </a:t>
                      </a:r>
                      <a:r>
                        <a:rPr lang="en-US" sz="1600" dirty="0">
                          <a:effectLst/>
                        </a:rPr>
                        <a:t>2012 estimates by the Bureau of Transportation Statistics</a:t>
                      </a:r>
                      <a:r>
                        <a:rPr lang="en-US" sz="1600" b="0" i="0" u="none" strike="noStrike" baseline="30000" dirty="0">
                          <a:solidFill>
                            <a:srgbClr val="0B0080"/>
                          </a:solidFill>
                          <a:effectLst/>
                          <a:hlinkClick r:id="rId3"/>
                        </a:rPr>
                        <a:t>[1]</a:t>
                      </a:r>
                      <a:endParaRPr lang="en-US" sz="1600" dirty="0">
                        <a:effectLst/>
                      </a:endParaRPr>
                    </a:p>
                  </a:txBody>
                  <a:tcPr marL="79403" marR="79403" marT="39701" marB="39701"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12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098" name="Picture 2" descr="http://www.aci.aero/media/2cede523-a9ef-4b73-a3e6-5752b0611b93/YhACkw/Statistics%20and%20Data/Infographics/Top_20-busiest_airports_in%20the_world_2.jpg?mw=72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1" y="692696"/>
            <a:ext cx="9055778" cy="543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34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Slikovni rezultat za busiest airport in the worl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71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„</a:t>
            </a:r>
            <a:r>
              <a:rPr lang="hr-HR" dirty="0" err="1" smtClean="0"/>
              <a:t>hub</a:t>
            </a:r>
            <a:r>
              <a:rPr lang="hr-HR" dirty="0" smtClean="0"/>
              <a:t> </a:t>
            </a:r>
            <a:r>
              <a:rPr lang="hr-HR" dirty="0" err="1" smtClean="0"/>
              <a:t>and</a:t>
            </a:r>
            <a:r>
              <a:rPr lang="hr-HR" dirty="0" smtClean="0"/>
              <a:t> </a:t>
            </a:r>
            <a:r>
              <a:rPr lang="hr-HR" dirty="0" err="1" smtClean="0"/>
              <a:t>spoke</a:t>
            </a:r>
            <a:r>
              <a:rPr lang="hr-HR" dirty="0" smtClean="0"/>
              <a:t>” model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50" y="1615281"/>
            <a:ext cx="7302500" cy="4495800"/>
          </a:xfrm>
        </p:spPr>
      </p:pic>
    </p:spTree>
    <p:extLst>
      <p:ext uri="{BB962C8B-B14F-4D97-AF65-F5344CB8AC3E}">
        <p14:creationId xmlns:p14="http://schemas.microsoft.com/office/powerpoint/2010/main" val="402974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Slikovni rezultat za alaska transportation by aircraf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32187"/>
            <a:ext cx="8229600" cy="3061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559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Teretni prijevoz, 2017.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/>
          </p:nvPr>
        </p:nvGraphicFramePr>
        <p:xfrm>
          <a:off x="2339751" y="1600200"/>
          <a:ext cx="5400600" cy="4084755"/>
        </p:xfrm>
        <a:graphic>
          <a:graphicData uri="http://schemas.openxmlformats.org/drawingml/2006/table">
            <a:tbl>
              <a:tblPr/>
              <a:tblGrid>
                <a:gridCol w="1849365"/>
                <a:gridCol w="1838020"/>
                <a:gridCol w="1713215"/>
              </a:tblGrid>
              <a:tr h="808115"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Vrsta</a:t>
                      </a:r>
                      <a:r>
                        <a:rPr lang="hr-HR" sz="1200" baseline="0" dirty="0" smtClean="0">
                          <a:solidFill>
                            <a:srgbClr val="FFFFFF"/>
                          </a:solidFill>
                          <a:effectLst/>
                        </a:rPr>
                        <a:t> prijevoza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smtClean="0">
                          <a:solidFill>
                            <a:srgbClr val="FFFFFF"/>
                          </a:solidFill>
                          <a:effectLst/>
                        </a:rPr>
                        <a:t>Težina 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hr-HR" sz="1200" dirty="0" err="1" smtClean="0">
                          <a:solidFill>
                            <a:srgbClr val="FFFFFF"/>
                          </a:solidFill>
                          <a:effectLst/>
                        </a:rPr>
                        <a:t>Vrijednst</a:t>
                      </a:r>
                      <a:endParaRPr lang="en-GB" sz="1200" dirty="0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32273" marR="32273" marT="32273" marB="32273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94178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Cestovni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66%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72%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Željeznički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10% 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Vodeni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2%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Zračni (i zračni-cestovni)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0,03%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err="1" smtClean="0">
                          <a:effectLst/>
                        </a:rPr>
                        <a:t>Multimodalni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3%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166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Cjevovodni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4%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Ostalo</a:t>
                      </a:r>
                      <a:r>
                        <a:rPr lang="hr-HR" sz="1600" b="1" baseline="0" dirty="0" smtClean="0">
                          <a:effectLst/>
                        </a:rPr>
                        <a:t> i nepoznato</a:t>
                      </a:r>
                      <a:endParaRPr lang="hr-HR" sz="1600" b="1" dirty="0" smtClean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0,5%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0,6%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058"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Ukupno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600" b="1" dirty="0" smtClean="0">
                          <a:effectLst/>
                        </a:rPr>
                        <a:t>100%</a:t>
                      </a:r>
                      <a:endParaRPr lang="en-GB" sz="1600" b="1" dirty="0">
                        <a:effectLst/>
                      </a:endParaRPr>
                    </a:p>
                  </a:txBody>
                  <a:tcPr marL="96819" marR="96819" marT="51637" marB="51637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10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hr-HR" altLang="sr-Latn-R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Deset </a:t>
            </a:r>
            <a:r>
              <a:rPr lang="hr-HR" altLang="sr-Latn-R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vodećih svjetskih aerodroma prema </a:t>
            </a:r>
            <a:r>
              <a:rPr lang="hr-HR" altLang="sr-Latn-R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teretnom prometu, 2017.</a:t>
            </a:r>
            <a:r>
              <a:rPr lang="hr-HR" altLang="sr-Latn-RS" sz="2000" dirty="0">
                <a:latin typeface="Arial" panose="020B0604020202020204" pitchFamily="34" charset="0"/>
              </a:rPr>
              <a:t/>
            </a:r>
            <a:br>
              <a:rPr lang="hr-HR" altLang="sr-Latn-RS" sz="2000" dirty="0">
                <a:latin typeface="Arial" panose="020B0604020202020204" pitchFamily="34" charset="0"/>
              </a:rPr>
            </a:br>
            <a:endParaRPr lang="hr-HR" sz="2000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2844609"/>
              </p:ext>
            </p:extLst>
          </p:nvPr>
        </p:nvGraphicFramePr>
        <p:xfrm>
          <a:off x="2188210" y="2003965"/>
          <a:ext cx="4767580" cy="21527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40"/>
                <a:gridCol w="2250440"/>
                <a:gridCol w="207010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 dirty="0">
                          <a:effectLst/>
                        </a:rPr>
                        <a:t>No.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Grad (oznaka aerodroma)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Država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1.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Hong Kong (HKG)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Hong Kong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2.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Memphis (MEM)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SAD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3.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Shangai (PVG)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Kina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4.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Incheon (ICN)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Južna Koreja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5.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Anchorage (ANC)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SAD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6.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Dubai (DXB)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UAE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7.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Louisville (SDF)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SAD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8.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Tokyo (NRT)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Japan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9.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Frankfurt (FRA)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Njemačka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10.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>
                          <a:effectLst/>
                        </a:rPr>
                        <a:t>Taipei (TPE)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924300" algn="l"/>
                        </a:tabLst>
                      </a:pPr>
                      <a:r>
                        <a:rPr lang="hr-HR" sz="1200" dirty="0">
                          <a:effectLst/>
                        </a:rPr>
                        <a:t>Tajvan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25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806</Words>
  <Application>Microsoft Office PowerPoint</Application>
  <PresentationFormat>Prikaz na zaslonu (4:3)</PresentationFormat>
  <Paragraphs>294</Paragraphs>
  <Slides>32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32</vt:i4>
      </vt:variant>
    </vt:vector>
  </HeadingPairs>
  <TitlesOfParts>
    <vt:vector size="36" baseType="lpstr">
      <vt:lpstr>Arial</vt:lpstr>
      <vt:lpstr>Calibri</vt:lpstr>
      <vt:lpstr>Times New Roman</vt:lpstr>
      <vt:lpstr>Office tema</vt:lpstr>
      <vt:lpstr>PowerPointova prezentacija</vt:lpstr>
      <vt:lpstr>Teretni prijevoz, 2017.</vt:lpstr>
      <vt:lpstr>Najprometnije zračne luke svijete</vt:lpstr>
      <vt:lpstr>PowerPointova prezentacija</vt:lpstr>
      <vt:lpstr>PowerPointova prezentacija</vt:lpstr>
      <vt:lpstr>„hub and spoke” model</vt:lpstr>
      <vt:lpstr>PowerPointova prezentacija</vt:lpstr>
      <vt:lpstr>Teretni prijevoz, 2017.</vt:lpstr>
      <vt:lpstr>Deset vodećih svjetskih aerodroma prema teretnom prometu, 2017. </vt:lpstr>
      <vt:lpstr>PowerPointova prezentacija</vt:lpstr>
      <vt:lpstr>Teretni prijevoz, 2017.</vt:lpstr>
      <vt:lpstr>PowerPointova prezentacija</vt:lpstr>
      <vt:lpstr>PowerPointova prezentacija</vt:lpstr>
      <vt:lpstr>PowerPointova prezentacija</vt:lpstr>
      <vt:lpstr>PowerPointova prezentacija</vt:lpstr>
      <vt:lpstr>Mississippi - Minneapolis, Missouri - Sioux City, Arkanzas – Tulsa, Ohio – Pittsburgh, Tennessee - Knoxville</vt:lpstr>
      <vt:lpstr>TenTom – 10 prevodnica na 104 m, dužina 377 km</vt:lpstr>
      <vt:lpstr>PowerPointova prezentacija</vt:lpstr>
      <vt:lpstr>PowerPointova prezentacija</vt:lpstr>
      <vt:lpstr>Soo (1855), Welland (1933), Plovni put St. Lawrence (1959)</vt:lpstr>
      <vt:lpstr>PowerPointova prezentacija</vt:lpstr>
      <vt:lpstr>PowerPointova prezentacija</vt:lpstr>
      <vt:lpstr>Teretni promet u lukama (2013.)</vt:lpstr>
      <vt:lpstr>Teretni promet u lukama SAD-a (u tonama) </vt:lpstr>
      <vt:lpstr>Teretni prijevoz, 2017.</vt:lpstr>
      <vt:lpstr>Cjevovodi</vt:lpstr>
      <vt:lpstr>PowerPointova prezentacija</vt:lpstr>
      <vt:lpstr>PowerPointova prezentacija</vt:lpstr>
      <vt:lpstr>PowerPointova prezentacija</vt:lpstr>
      <vt:lpstr>PowerPointova prezentacija</vt:lpstr>
      <vt:lpstr>Teretni prijevoz, 2017.</vt:lpstr>
      <vt:lpstr>PowerPointova prezentacija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Industrija i poljoprivreda</dc:title>
  <dc:creator>lsakaja</dc:creator>
  <cp:lastModifiedBy>Laura Šakaja</cp:lastModifiedBy>
  <cp:revision>66</cp:revision>
  <dcterms:modified xsi:type="dcterms:W3CDTF">2019-01-08T09:37:14Z</dcterms:modified>
</cp:coreProperties>
</file>